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media/image18.jpg" ContentType="image/gif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5" r:id="rId2"/>
    <p:sldId id="266" r:id="rId3"/>
    <p:sldId id="302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298" r:id="rId12"/>
    <p:sldId id="299" r:id="rId13"/>
    <p:sldId id="331" r:id="rId14"/>
    <p:sldId id="307" r:id="rId15"/>
    <p:sldId id="306" r:id="rId16"/>
    <p:sldId id="304" r:id="rId17"/>
    <p:sldId id="341" r:id="rId18"/>
    <p:sldId id="344" r:id="rId19"/>
    <p:sldId id="343" r:id="rId20"/>
    <p:sldId id="324" r:id="rId21"/>
    <p:sldId id="310" r:id="rId22"/>
    <p:sldId id="309" r:id="rId23"/>
    <p:sldId id="308" r:id="rId24"/>
    <p:sldId id="340" r:id="rId25"/>
    <p:sldId id="312" r:id="rId26"/>
    <p:sldId id="313" r:id="rId27"/>
    <p:sldId id="319" r:id="rId28"/>
    <p:sldId id="318" r:id="rId29"/>
    <p:sldId id="326" r:id="rId30"/>
    <p:sldId id="325" r:id="rId31"/>
    <p:sldId id="317" r:id="rId32"/>
    <p:sldId id="329" r:id="rId33"/>
    <p:sldId id="328" r:id="rId34"/>
    <p:sldId id="322" r:id="rId35"/>
    <p:sldId id="330" r:id="rId36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9" d="100"/>
          <a:sy n="89" d="100"/>
        </p:scale>
        <p:origin x="61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5:07:20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24575,'1623'11'-1866,"-191"0"-1306,6880-8-39,-4271-5 6843,-4000 1-2863,0 2 0,1 2-1,-2 1 1,1 3 0,41 11 0,-57-12-909,-1-2 0,1-1-1,-1 0 1,1-2 0,31-2 0,-42 0-380,9 1-6306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5:04:38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2433 0 24575,'-6'1'0,"0"-1"0,1 1 0,0 0 0,-1 1 0,1 0 0,0-1 0,-1 2 0,1-1 0,0 1 0,1-1 0,-1 1 0,-8 7 0,-51 51 0,50-46 0,-56 61 0,-88 127 0,-43 101 0,112-166 0,-897 1465 0,921-1486 0,-279 515 0,29 12 0,273-540-1365,33-74-5461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5:04:40.8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24575,'1'10'0,"1"1"0,0-1 0,1 0 0,0 0 0,0 0 0,1-1 0,0 1 0,1-1 0,8 12 0,-5-6 0,325 503 0,-285-450 0,560 747 0,-177-248 0,-364-476 0,495 739 0,-508-734 0,152 277 0,-31 13 0,-173-377-195,1-1 0,-1 1 0,0 0 0,-1 0 0,0 0 0,-1 12 0,0-4-6631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5:07:23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 24575,'17'99'0,"6"151"0,-17 105 0,-5-213 0,1 2498-387,-4-1310 774,-1-1245-387,-3 0 0,-18 86 0,13-73 0,4 0 0,8 162 0,2-90 0,-1-120 0,-1-27 0,-1-1 0,-4 45 0,3-65-85,1 0 0,-1 0-1,0 1 1,0-1 0,0 0-1,0 0 1,0 0 0,0 0-1,0-1 1,-1 1 0,1 0-1,-1 0 1,1-1 0,-1 1-1,-2 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5:07:26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714 0 24575,'-23'592'0,"-65"115"0,-31 305 0,114-950 0,-98 1226 0,95-1132 0,4-45 0,-29 175 0,24-219 0,3 0 0,3 1 0,6 78 0,0-17 0,-22 191 0,13-195 0,7-95 0,-2-1 0,-1 0 0,-1 1 0,-2-1 0,-1 0 0,-1-1 0,-16 42 0,16-49 0,1-1 0,0 1 0,2 0 0,0 0 0,-1 34 0,-1 3 0,-5 150 0,11-143 0,-16 111 0,-62 198 0,46-232 0,-35 112 0,62-223-1365,4-10-5461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5:07:30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1 276 24575,'7644'0'-6427,"-5095"0"7502,0 0 4218,-1899-11-5229,10-1-69,-130-16 5,-413 12 0,120-11 0,428-62 0,-565 72 0,-52 10 0,-27 5 0,-1-1 0,0-1 0,1-1 0,22-8 0,-10 1-682,69-14-1,-82 22-6143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20:09:19.0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70 782 24575,'3'-1'0,"0"1"0,-1-1 0,1 0 0,-1 1 0,1-1 0,-1 0 0,0-1 0,1 1 0,-1 0 0,0-1 0,0 1 0,0-1 0,0 0 0,0 0 0,0 0 0,0 0 0,-1 0 0,1 0 0,-1 0 0,0 0 0,1 0 0,-1-1 0,0 1 0,0-1 0,0 1 0,-1-1 0,2-3 0,2-12 0,1 0 0,2-33 0,-6 39 0,7-231 0,-7 93 0,-3 169 0,-1 1 0,0-1 0,-2 0 0,-12 35 0,-39 75 0,51-116 0,-27 50 0,32-62 0,-1 0 0,1-1 0,0 1 0,0-1 0,-1 1 0,1 0 0,0-1 0,-1 1 0,1-1 0,-1 1 0,1-1 0,-1 0 0,1 1 0,-1-1 0,1 1 0,-1-1 0,1 0 0,-1 1 0,1-1 0,-1 0 0,0 0 0,1 0 0,-1 1 0,0-1 0,1 0 0,-2 0 0,-6-14 0,5-31 0,40-290 0,-31 292 0,-4 229 0,-3-131 0,3 76 0,-2-128 0,0 0 0,0-1 0,0 1 0,0 0 0,1 0 0,-1 0 0,1-1 0,0 1 0,0 0 0,0-1 0,0 1 0,0-1 0,1 1 0,-1-1 0,1 0 0,-1 1 0,1-1 0,0 0 0,0 0 0,0 0 0,0 0 0,0-1 0,1 1 0,-1-1 0,1 1 0,-1-1 0,1 0 0,-1 0 0,1 0 0,2 1 0,1-2 0,0 1 0,-1-2 0,1 1 0,-1 0 0,1-1 0,-1 0 0,1-1 0,-1 1 0,0-1 0,1 0 0,-1 0 0,0-1 0,0 0 0,8-5 0,34-28 0,-2-3 0,-2-1 0,74-88 0,-41 43 0,-61 69 0,25-28 0,2 1 0,83-64 0,-122 104 0,1 0 0,0 1 0,0-1 0,0 1 0,0 0 0,0 0 0,0 1 0,0-1 0,1 1 0,-1 0 0,9-1 0,-11 2 0,-1 1 0,1-1 0,0 0 0,0 1 0,-1 0 0,1-1 0,0 1 0,-1 0 0,1 0 0,0 0 0,-1 0 0,1 0 0,-1 0 0,0 1 0,1-1 0,-1 0 0,0 1 0,0-1 0,0 1 0,0-1 0,0 1 0,0 0 0,0-1 0,-1 1 0,1 0 0,-1-1 0,1 1 0,-1 0 0,1 3 0,2 14 0,0-1 0,-1 1 0,-1 0 0,-1-1 0,-1 1 0,0 0 0,-1-1 0,-1 1 0,-6 19 0,-7 18 0,-36 86 0,7-46 0,28-78 0,17-18 0,0 0 0,-1 0 0,1 1 0,-1-1 0,1 0 0,0 0 0,-1 0 0,1 0 0,-1 0 0,1 0 0,0 0 0,-1 0 0,1-1 0,-1 1 0,1 0 0,0 0 0,-1 0 0,1 0 0,0 0 0,-1-1 0,1 1 0,0 0 0,-1 0 0,1-1 0,0 1 0,-1 0 0,1 0 0,0-1 0,0 1 0,-1 0 0,1-1 0,-2-3 0,1 1 0,0-1 0,-1 1 0,1-1 0,0 0 0,1 0 0,-1 1 0,1-1 0,0-5 0,1-36 0,2-1 0,2 1 0,1 0 0,3 1 0,2 0 0,2 0 0,24-57 0,-36 100 0,17-33 0,-18 34 0,0 0 0,1 0 0,-1-1 0,0 1 0,0 0 0,1-1 0,-1 1 0,0 0 0,0 0 0,1 0 0,-1-1 0,0 1 0,0 0 0,1 0 0,-1 0 0,0 0 0,1-1 0,-1 1 0,0 0 0,1 0 0,-1 0 0,0 0 0,1 0 0,-1 0 0,0 0 0,1 0 0,-1 0 0,0 0 0,1 0 0,-1 0 0,0 0 0,1 1 0,7 18 0,-1 57 0,-4 1 0,-3-1 0,-15 120 0,-21 21 0,33-202 0,2-11 0,0-1 0,0 1 0,0-1 0,1 1 0,0 0 0,-1-1 0,1 1 0,1 0 0,-1-1 0,0 1 0,3 5 0,-3-8 0,0-1 0,0 1 0,1-1 0,-1 0 0,1 1 0,-1-1 0,0 0 0,1 1 0,-1-1 0,1 0 0,-1 1 0,0-1 0,1 0 0,-1 0 0,1 0 0,-1 1 0,1-1 0,-1 0 0,1 0 0,-1 0 0,1 0 0,-1 0 0,1 0 0,-1 0 0,1 0 0,0 0 0,-1 0 0,1-1 0,27-13 0,79-70 0,-50 38 0,107-67 0,-88 74 0,1 2 0,2 4 0,1 4 0,2 3 0,133-25 0,-106 34 0,-1 4 0,2 6 0,212 12 0,-285 1 0,0 2 0,0 1 0,-1 2 0,0 2 0,53 26 0,-87-39 0,3 3 0,1-1 0,-1 1 0,0 0 0,0 0 0,0 0 0,7 7 0,-12-9 0,1-1 0,-1 1 0,1 0 0,0 0 0,-1-1 0,1 1 0,-1 0 0,0 0 0,1 0 0,-1 0 0,0-1 0,1 1 0,-1 0 0,0 0 0,0 0 0,0 0 0,0 0 0,0 0 0,0 0 0,0 0 0,0 0 0,0 0 0,0 0 0,0 0 0,-1 0 0,1-1 0,0 1 0,-1 0 0,1 0 0,-1 0 0,1 0 0,-1-1 0,1 1 0,-1 0 0,1 0 0,-1-1 0,0 1 0,1 0 0,-1-1 0,0 1 0,0-1 0,0 1 0,1-1 0,-1 1 0,0-1 0,0 0 0,0 1 0,-1-1 0,-29 14 0,-1-2 0,0-2 0,0 0 0,-1-2 0,-62 6 0,45-6 0,-190 24 0,-397 2 0,610-34 0,53-1 0,1009-3 0,-667 5 0,-332 0 0,-28 2 0,-64 9 0,-625 45 0,-10-49 0,624-8 0,-82-2 0,913 33 0,2 65 0,-727-85 0,-31-2 0,-8-8 0,-1-1 0,1 1 0,-1 0 0,0 0 0,1-1 0,-1 1 0,0 0 0,0-1 0,0 1 0,0-1 0,1 1 0,-1-1 0,0 1 0,0-1 0,0 0 0,0 1 0,0-1 0,-2 0 0,-29 7 0,0-1 0,0-1 0,-1-2 0,-57-3 0,25 1 0,-641 2 0,671-3 0,61-1 0,205-6 0,1-10 0,421-87 0,-628 99 0,0-2 0,45-18 0,-58 16 0,-21 4 0,-30 1 0,37 4 0,-494-2 0,211 4 0,585-3 0,205 3 0,-405 8 0,-92-7 0,-15 0 0,-30 1 0,-768-16 0,-7-63 0,749 69 0,-10 0 0,-1 4 0,1 3 0,-106 15 0,-206 57 0,250-44 0,102-22 0,1 2 0,1 1 0,0 1 0,0 2 0,1 1 0,0 1 0,-28 21 0,36-23 0,-1-1 0,-1-1 0,1 0 0,-1-2 0,-38 9 0,57-17 0,-12 4 0,35-2 0,423-1 0,-219-5 0,2571 1-1265,-4174 1 1706,685 2-1980,543-1-4289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4941C-994F-F870-FE41-80746FE73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4B76A-E665-4D48-78A5-D28F88A25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1D880-138D-F5B6-7E6C-DC28ED8FC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E9A1-C1EF-4B59-9986-343CB6A0A7E3}" type="datetimeFigureOut">
              <a:rPr lang="ar-EG" smtClean="0"/>
              <a:t>14/08/1445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24238-5957-4E6C-52C7-81A30FCF2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42645-F4B5-A7B7-8CBB-47EEE1B3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7948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37F6-540F-6E7B-8043-8B52F895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200C4-4385-ADB4-784C-BD348AB58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9B043-4E74-A1B9-92C3-F6B42C1E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E9A1-C1EF-4B59-9986-343CB6A0A7E3}" type="datetimeFigureOut">
              <a:rPr lang="ar-EG" smtClean="0"/>
              <a:t>14/08/1445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A8683-7721-35A4-1A12-6334F7B1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85096-EA75-B6A9-E9E0-95EE0AA1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55442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9F9F33-D24F-A219-40F4-74C7A082FD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35AE2A-27D0-4B48-0611-A27B32257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F8710-3570-C44C-75F2-3D15C668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E9A1-C1EF-4B59-9986-343CB6A0A7E3}" type="datetimeFigureOut">
              <a:rPr lang="ar-EG" smtClean="0"/>
              <a:t>14/08/1445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D89C0-9E7D-24B9-2341-43EB531F5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8E64F-E405-4861-5456-48FA4065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36205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340E-A8E7-CDAC-1C29-32CB07B2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3B2BD-A99D-2827-C615-B971A1DC4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97738-8923-FE10-33F6-3D8037700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E9A1-C1EF-4B59-9986-343CB6A0A7E3}" type="datetimeFigureOut">
              <a:rPr lang="ar-EG" smtClean="0"/>
              <a:t>14/08/1445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774A5-A579-0EE6-7A11-0265CD3A2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00C79-E00A-14C8-EBB1-2835CB88B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7439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8BA5E-4738-C0CD-9CBC-0DE5323F9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3CEB6-5DC0-C798-A555-C3C293564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B2870-13F7-BAE5-5740-66C133DC3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E9A1-C1EF-4B59-9986-343CB6A0A7E3}" type="datetimeFigureOut">
              <a:rPr lang="ar-EG" smtClean="0"/>
              <a:t>14/08/1445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B0DD1-4787-5774-AFE7-F507677E4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F19DC-71A0-9361-A44F-E827FEAE7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7399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2152-5DCE-C7FE-0000-8B821B03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2C982-6DA9-B44C-0FAE-54845DAC0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3AE9B-BB54-FBFF-EAFA-4D86C0D03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E6CD7-6301-EB2D-60F0-04661C79E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E9A1-C1EF-4B59-9986-343CB6A0A7E3}" type="datetimeFigureOut">
              <a:rPr lang="ar-EG" smtClean="0"/>
              <a:t>14/08/1445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FC027-2D80-2A54-3EA9-E5F46D590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5664F-8B1D-4318-E407-911EBFEB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7687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6892-542B-8BF6-5880-507B9CBA0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328CA-F51D-C4FE-1821-F621761D7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F207E-2933-4D63-C02B-F6FBF93D5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7E2490-68FD-E05D-E969-8CD839AA3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C8EF59-66A6-1416-A283-6250902F2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1FEE6-66C7-B75F-1DAC-EF8468AA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E9A1-C1EF-4B59-9986-343CB6A0A7E3}" type="datetimeFigureOut">
              <a:rPr lang="ar-EG" smtClean="0"/>
              <a:t>14/08/1445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59B9EF-F583-8CE2-BF3A-0E2F19413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F7ABAD-89A6-D69E-9891-2BEBEBCF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12070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314B-2774-16E2-551A-09F4B2C0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A5C85F-7D45-650D-CA31-2771BDE04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E9A1-C1EF-4B59-9986-343CB6A0A7E3}" type="datetimeFigureOut">
              <a:rPr lang="ar-EG" smtClean="0"/>
              <a:t>14/08/1445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66FBA-09C5-8DFD-3291-1B3231CE3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41EFB-00D1-0ABF-7DE9-B4FC77CC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2944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CB1D8-B590-3D81-B2C4-A17AAD4A6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E9A1-C1EF-4B59-9986-343CB6A0A7E3}" type="datetimeFigureOut">
              <a:rPr lang="ar-EG" smtClean="0"/>
              <a:t>14/08/1445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F95A74-D648-DED8-68E6-5B80DB63A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DBBAD-2C4C-5A17-0758-D7C85AE8B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34620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62E2-08DB-0672-4779-7CE23A35D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AAA5C-711F-F591-38FC-FC0B95192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1CF27-5363-7881-8FBE-0F3FD7761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68415-E292-2553-BB04-FE831DA5A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E9A1-C1EF-4B59-9986-343CB6A0A7E3}" type="datetimeFigureOut">
              <a:rPr lang="ar-EG" smtClean="0"/>
              <a:t>14/08/1445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69374-AA9B-A779-161E-52CF387C2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769A0-B1C3-A971-2155-54E18CBB9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82842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C66B-5D3B-CBD8-D700-83AC8453D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A2C994-5B97-BC9E-FA92-BA217EEF60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8ECA4-8299-4124-DBBA-421B81B75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6EC14-914E-8BB3-B2E4-3A88007F0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E9A1-C1EF-4B59-9986-343CB6A0A7E3}" type="datetimeFigureOut">
              <a:rPr lang="ar-EG" smtClean="0"/>
              <a:t>14/08/1445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F3738-5C4A-D0BC-7023-A16D45EEC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2E2F2-8407-E102-9A9E-3AF949E71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71629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078B98-69FA-B2EA-0F57-47F04314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B2E85-4EA8-C287-F6D2-9FE1F6743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47B30-8F43-2200-D70D-F5D5A7AA9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6E9A1-C1EF-4B59-9986-343CB6A0A7E3}" type="datetimeFigureOut">
              <a:rPr lang="ar-EG" smtClean="0"/>
              <a:t>14/08/1445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981DB-BB06-B1AE-33A4-99884ED09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BBC96-8EFC-8377-9854-0AE89B9FA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6B103-6D77-41B0-8705-B344DB3F692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7302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ue and orange text overlay&#10;&#10;Description automatically generated with medium confidence">
            <a:extLst>
              <a:ext uri="{FF2B5EF4-FFF2-40B4-BE49-F238E27FC236}">
                <a16:creationId xmlns:a16="http://schemas.microsoft.com/office/drawing/2014/main" id="{F3DF21C8-F625-1E50-A6F7-F2AADBD72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79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9B7201-9602-93B7-936E-96DAFD101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66" y="971207"/>
            <a:ext cx="10336067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19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E7974-AEEB-97E4-02E1-5F3BE0693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95C5EDD8-D0DB-E96B-F113-C52A269D4537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65" y="1114259"/>
            <a:ext cx="8348912" cy="55659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845DB0-DC22-111A-D361-0A670312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79" y="58723"/>
            <a:ext cx="4631422" cy="1145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Learning Rate Effect :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1722771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B3D650-6E29-E18E-C516-E9C0AE3CC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A9FD2-7638-C803-BE71-676AB13E0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40193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It aims to minimize a function by iteratively moving in the direction of steepest descent of the function's gradient.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4978C-DC14-C25E-3910-820CE9792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325" y="894075"/>
            <a:ext cx="7006397" cy="525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2C976-AF1F-D55C-C7E3-68D1E5855E9B}"/>
              </a:ext>
            </a:extLst>
          </p:cNvPr>
          <p:cNvSpPr txBox="1"/>
          <p:nvPr/>
        </p:nvSpPr>
        <p:spPr>
          <a:xfrm>
            <a:off x="426563" y="490193"/>
            <a:ext cx="73128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Linear Regression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562055C3-48F6-FAC3-79E0-7C13C7F1F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561" y="1421177"/>
            <a:ext cx="6451927" cy="483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13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D772-15C9-0C88-FF7C-9595564C4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87BA8D36-C654-E805-B54B-D1C1F3DB89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3377" y="5402554"/>
                <a:ext cx="4701334" cy="1151745"/>
              </a:xfr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br>
                  <a:rPr lang="en-US" sz="3200" b="1" kern="12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b="1" i="1" smtClean="0"/>
                      <m:t>β</m:t>
                    </m:r>
                    <m:box>
                      <m:boxPr>
                        <m:ctrlP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m:rPr>
                        <m:nor/>
                      </m:rPr>
                      <a:rPr lang="en-US" sz="3600" b="1" i="1" smtClean="0"/>
                      <m:t>β</m:t>
                    </m:r>
                    <m:r>
                      <a:rPr lang="en-US" sz="36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sz="3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𝛼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r>
                      <a:rPr lang="en-US" sz="36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36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US" sz="36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n-US" sz="36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sz="36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3600" b="1" i="1" smtClean="0"/>
                      <m:t>β</m:t>
                    </m:r>
                    <m:r>
                      <a:rPr lang="en-US" sz="36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kern="1200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87BA8D36-C654-E805-B54B-D1C1F3DB89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3377" y="5402554"/>
                <a:ext cx="4701334" cy="1151745"/>
              </a:xfrm>
              <a:blipFill>
                <a:blip r:embed="rId2"/>
                <a:stretch>
                  <a:fillRect b="-13757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924D7C2B-4D97-721D-0B00-FDB6510AF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740" y="974583"/>
            <a:ext cx="6236288" cy="44940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CEE003-FBD1-F4A6-7DE0-6BA797F5CDB8}"/>
              </a:ext>
            </a:extLst>
          </p:cNvPr>
          <p:cNvSpPr txBox="1">
            <a:spLocks/>
          </p:cNvSpPr>
          <p:nvPr/>
        </p:nvSpPr>
        <p:spPr>
          <a:xfrm>
            <a:off x="5561248" y="2383154"/>
            <a:ext cx="2673692" cy="483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(𝛼) =&gt;  learning rate</a:t>
            </a:r>
            <a:endParaRPr lang="ar-E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F9432D8-6C1D-1496-5904-7A8D341BFF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8559" y="4954305"/>
                <a:ext cx="719609" cy="4839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b="1" dirty="0"/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1"/>
                      <m:t>β</m:t>
                    </m:r>
                  </m:oMath>
                </a14:m>
                <a:r>
                  <a:rPr lang="en-US" sz="2400" b="1" dirty="0"/>
                  <a:t> )</a:t>
                </a:r>
                <a:endParaRPr lang="ar-EG" sz="2400" b="1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F9432D8-6C1D-1496-5904-7A8D341BF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559" y="4954305"/>
                <a:ext cx="719609" cy="483961"/>
              </a:xfrm>
              <a:prstGeom prst="rect">
                <a:avLst/>
              </a:prstGeom>
              <a:blipFill>
                <a:blip r:embed="rId4"/>
                <a:stretch>
                  <a:fillRect l="-13559" t="-11392" b="-22785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148C5261-5A11-FB01-D9D4-5244D8C7AD31}"/>
              </a:ext>
            </a:extLst>
          </p:cNvPr>
          <p:cNvSpPr txBox="1">
            <a:spLocks/>
          </p:cNvSpPr>
          <p:nvPr/>
        </p:nvSpPr>
        <p:spPr>
          <a:xfrm>
            <a:off x="4974672" y="1661714"/>
            <a:ext cx="2673692" cy="483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ar-E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DB18474B-EE13-D65D-51D6-649825146300}"/>
                  </a:ext>
                </a:extLst>
              </p:cNvPr>
              <p:cNvSpPr txBox="1">
                <a:spLocks/>
              </p:cNvSpPr>
              <p:nvPr/>
            </p:nvSpPr>
            <p:spPr>
              <a:xfrm rot="-5460000">
                <a:off x="2966393" y="2057980"/>
                <a:ext cx="1317576" cy="4839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400" b="1" i="1" smtClean="0"/>
                      <m:t>β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EG" sz="2400" b="1" dirty="0"/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DB18474B-EE13-D65D-51D6-649825146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-5460000">
                <a:off x="2966393" y="2057980"/>
                <a:ext cx="1317576" cy="483961"/>
              </a:xfrm>
              <a:prstGeom prst="rect">
                <a:avLst/>
              </a:prstGeom>
              <a:blipFill>
                <a:blip r:embed="rId5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D3EA7780-49AD-523D-16DD-CA129AC9BF0C}"/>
              </a:ext>
            </a:extLst>
          </p:cNvPr>
          <p:cNvSpPr txBox="1">
            <a:spLocks/>
          </p:cNvSpPr>
          <p:nvPr/>
        </p:nvSpPr>
        <p:spPr>
          <a:xfrm>
            <a:off x="243984" y="30509"/>
            <a:ext cx="6255513" cy="1151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Gradient Descent Algorithm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467961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C1233-73DA-C2F9-2009-AC0BEDACC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34FF3A37-649D-087C-F09A-6E623B819F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47925" y="2058515"/>
                <a:ext cx="5848075" cy="1155340"/>
              </a:xfr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br>
                  <a:rPr lang="en-US" sz="3200" b="1" kern="12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box>
                      <m:boxPr>
                        <m:ctrlP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sz="32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𝛼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3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n-US" sz="3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kern="1200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34FF3A37-649D-087C-F09A-6E623B819F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7925" y="2058515"/>
                <a:ext cx="5848075" cy="1155340"/>
              </a:xfrm>
              <a:blipFill>
                <a:blip r:embed="rId2"/>
                <a:stretch>
                  <a:fillRect b="-8995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B2F02416-0B03-9EB3-6F8C-86869017B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932" y="1828543"/>
            <a:ext cx="6236288" cy="44940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6998B5C-C9C4-6088-E7FF-0CB5A1362DB7}"/>
              </a:ext>
            </a:extLst>
          </p:cNvPr>
          <p:cNvSpPr txBox="1">
            <a:spLocks/>
          </p:cNvSpPr>
          <p:nvPr/>
        </p:nvSpPr>
        <p:spPr>
          <a:xfrm>
            <a:off x="8099175" y="3248503"/>
            <a:ext cx="2673692" cy="483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(𝛼) =&gt;  learning rate</a:t>
            </a:r>
            <a:endParaRPr lang="ar-E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71AB4D9-31F0-69FD-454D-6893609D1F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5624" y="5838672"/>
                <a:ext cx="719609" cy="4839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b="1" dirty="0"/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1"/>
                      <m:t>β</m:t>
                    </m:r>
                  </m:oMath>
                </a14:m>
                <a:r>
                  <a:rPr lang="en-US" sz="2400" b="1" dirty="0"/>
                  <a:t> )</a:t>
                </a:r>
                <a:endParaRPr lang="ar-EG" sz="2400" b="1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71AB4D9-31F0-69FD-454D-6893609D1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624" y="5838672"/>
                <a:ext cx="719609" cy="483961"/>
              </a:xfrm>
              <a:prstGeom prst="rect">
                <a:avLst/>
              </a:prstGeom>
              <a:blipFill>
                <a:blip r:embed="rId4"/>
                <a:stretch>
                  <a:fillRect l="-12605" t="-11392" b="-22785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1EF9E74D-F720-CD26-989E-6121C82D59A7}"/>
              </a:ext>
            </a:extLst>
          </p:cNvPr>
          <p:cNvSpPr txBox="1">
            <a:spLocks/>
          </p:cNvSpPr>
          <p:nvPr/>
        </p:nvSpPr>
        <p:spPr>
          <a:xfrm>
            <a:off x="4974672" y="1661714"/>
            <a:ext cx="2673692" cy="483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ar-E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C5904350-BDE0-1AFE-B577-75880EE5FACE}"/>
                  </a:ext>
                </a:extLst>
              </p:cNvPr>
              <p:cNvSpPr txBox="1">
                <a:spLocks/>
              </p:cNvSpPr>
              <p:nvPr/>
            </p:nvSpPr>
            <p:spPr>
              <a:xfrm rot="-5460000">
                <a:off x="5520586" y="2827572"/>
                <a:ext cx="1317576" cy="4839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400" b="1" i="1" smtClean="0"/>
                      <m:t>w</m:t>
                    </m:r>
                    <m:r>
                      <m:rPr>
                        <m:nor/>
                      </m:rPr>
                      <a:rPr lang="en-US" sz="2400" b="1" i="1" smtClean="0"/>
                      <m:t>, </m:t>
                    </m:r>
                    <m:r>
                      <m:rPr>
                        <m:nor/>
                      </m:rPr>
                      <a:rPr lang="en-US" sz="2400" b="1" i="1" smtClean="0"/>
                      <m:t>b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EG" sz="2400" b="1" dirty="0"/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C5904350-BDE0-1AFE-B577-75880EE5F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-5460000">
                <a:off x="5520586" y="2827572"/>
                <a:ext cx="1317576" cy="483961"/>
              </a:xfrm>
              <a:prstGeom prst="rect">
                <a:avLst/>
              </a:prstGeom>
              <a:blipFill>
                <a:blip r:embed="rId5"/>
                <a:stretch>
                  <a:fillRect t="-1370" r="-8333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FF3C79-133D-0722-18CE-2E74663961D1}"/>
                  </a:ext>
                </a:extLst>
              </p:cNvPr>
              <p:cNvSpPr txBox="1"/>
              <p:nvPr/>
            </p:nvSpPr>
            <p:spPr>
              <a:xfrm>
                <a:off x="309170" y="3767105"/>
                <a:ext cx="5307593" cy="1304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br>
                  <a:rPr lang="en-US" sz="3200" b="1" kern="12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box>
                      <m:boxPr>
                        <m:ctrlP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sz="32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𝛼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3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n-US" sz="3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EG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FF3C79-133D-0722-18CE-2E7466396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70" y="3767105"/>
                <a:ext cx="5307593" cy="1304331"/>
              </a:xfrm>
              <a:prstGeom prst="rect">
                <a:avLst/>
              </a:prstGeom>
              <a:blipFill>
                <a:blip r:embed="rId6"/>
                <a:stretch>
                  <a:fillRect b="-5607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ED75D4BE-0565-0EC3-F713-BE369FCF21AC}"/>
              </a:ext>
            </a:extLst>
          </p:cNvPr>
          <p:cNvSpPr txBox="1">
            <a:spLocks/>
          </p:cNvSpPr>
          <p:nvPr/>
        </p:nvSpPr>
        <p:spPr>
          <a:xfrm>
            <a:off x="178670" y="141432"/>
            <a:ext cx="6255513" cy="1151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Gradient Descent Algorithm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2249046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27225-2843-ED0A-A8B9-F5C346C33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D1785-AF1D-1AC9-3CE4-0E2B71F7A912}"/>
              </a:ext>
            </a:extLst>
          </p:cNvPr>
          <p:cNvSpPr txBox="1">
            <a:spLocks/>
          </p:cNvSpPr>
          <p:nvPr/>
        </p:nvSpPr>
        <p:spPr>
          <a:xfrm>
            <a:off x="3469432" y="299811"/>
            <a:ext cx="5731718" cy="8105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Types of Gradient Descent </a:t>
            </a:r>
            <a:endParaRPr lang="ar-EG" sz="4000" b="1" dirty="0"/>
          </a:p>
        </p:txBody>
      </p:sp>
      <p:pic>
        <p:nvPicPr>
          <p:cNvPr id="4" name="Picture 3" descr="A diagram of a spiral&#10;&#10;Description automatically generated with medium confidence">
            <a:extLst>
              <a:ext uri="{FF2B5EF4-FFF2-40B4-BE49-F238E27FC236}">
                <a16:creationId xmlns:a16="http://schemas.microsoft.com/office/drawing/2014/main" id="{C66EC9CB-49AE-D484-8AA9-0B663226A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51" y="1246149"/>
            <a:ext cx="3888279" cy="2886257"/>
          </a:xfrm>
          <a:prstGeom prst="rect">
            <a:avLst/>
          </a:prstGeom>
        </p:spPr>
      </p:pic>
      <p:pic>
        <p:nvPicPr>
          <p:cNvPr id="6" name="Picture 5" descr="A diagram of a spiral&#10;&#10;Description automatically generated">
            <a:extLst>
              <a:ext uri="{FF2B5EF4-FFF2-40B4-BE49-F238E27FC236}">
                <a16:creationId xmlns:a16="http://schemas.microsoft.com/office/drawing/2014/main" id="{14DEE42F-DE42-833D-8A3F-1F5C148C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762" y="1181027"/>
            <a:ext cx="3966238" cy="2951379"/>
          </a:xfrm>
          <a:prstGeom prst="rect">
            <a:avLst/>
          </a:prstGeom>
        </p:spPr>
      </p:pic>
      <p:pic>
        <p:nvPicPr>
          <p:cNvPr id="8" name="Picture 7" descr="A diagram of a circle with a red line and a plus&#10;&#10;Description automatically generated">
            <a:extLst>
              <a:ext uri="{FF2B5EF4-FFF2-40B4-BE49-F238E27FC236}">
                <a16:creationId xmlns:a16="http://schemas.microsoft.com/office/drawing/2014/main" id="{C31E1017-8F03-160F-F75E-B01166FCB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1" y="1246149"/>
            <a:ext cx="4184469" cy="314101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9E9CFF-DDA4-B35E-4F6D-200D92A2F846}"/>
              </a:ext>
            </a:extLst>
          </p:cNvPr>
          <p:cNvCxnSpPr/>
          <p:nvPr/>
        </p:nvCxnSpPr>
        <p:spPr>
          <a:xfrm>
            <a:off x="4109357" y="1729561"/>
            <a:ext cx="0" cy="4686300"/>
          </a:xfrm>
          <a:prstGeom prst="line">
            <a:avLst/>
          </a:prstGeom>
          <a:ln w="34925">
            <a:solidFill>
              <a:schemeClr val="tx1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C6C0F2-CC6B-30CF-88DB-30D46E1E8AD3}"/>
              </a:ext>
            </a:extLst>
          </p:cNvPr>
          <p:cNvCxnSpPr/>
          <p:nvPr/>
        </p:nvCxnSpPr>
        <p:spPr>
          <a:xfrm>
            <a:off x="8225762" y="1758042"/>
            <a:ext cx="0" cy="4686300"/>
          </a:xfrm>
          <a:prstGeom prst="line">
            <a:avLst/>
          </a:prstGeom>
          <a:ln w="34925">
            <a:solidFill>
              <a:schemeClr val="tx1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736BD6-7E96-4BB6-F66C-376A02750D4E}"/>
              </a:ext>
            </a:extLst>
          </p:cNvPr>
          <p:cNvSpPr txBox="1"/>
          <p:nvPr/>
        </p:nvSpPr>
        <p:spPr>
          <a:xfrm>
            <a:off x="93918" y="4169092"/>
            <a:ext cx="401543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D0D0D"/>
                </a:solidFill>
                <a:latin typeface="Söhne"/>
              </a:rPr>
              <a:t>updates the parameters</a:t>
            </a:r>
            <a:r>
              <a:rPr lang="en-US" sz="2800" b="0" i="0" dirty="0">
                <a:solidFill>
                  <a:srgbClr val="0D0D0D"/>
                </a:solidFill>
                <a:effectLst/>
                <a:latin typeface="Söhne"/>
              </a:rPr>
              <a:t> using the 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entire dataset </a:t>
            </a:r>
            <a:r>
              <a:rPr lang="en-US" sz="2800" b="0" i="0" dirty="0">
                <a:solidFill>
                  <a:srgbClr val="0D0D0D"/>
                </a:solidFill>
                <a:effectLst/>
                <a:latin typeface="Söhne"/>
              </a:rPr>
              <a:t>at </a:t>
            </a:r>
            <a:r>
              <a:rPr lang="en-US" sz="28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each iteration</a:t>
            </a:r>
            <a:r>
              <a:rPr lang="en-US" sz="28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br>
              <a:rPr lang="en-US" sz="2800" dirty="0">
                <a:solidFill>
                  <a:srgbClr val="FF0000"/>
                </a:solidFill>
              </a:rPr>
            </a:b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Very </a:t>
            </a:r>
            <a:r>
              <a:rPr lang="en-US" sz="2800" u="sng" dirty="0">
                <a:solidFill>
                  <a:srgbClr val="FF0000"/>
                </a:solidFill>
              </a:rPr>
              <a:t>slow with more data</a:t>
            </a:r>
            <a:endParaRPr lang="ar-EG" sz="2800" dirty="0">
              <a:solidFill>
                <a:srgbClr val="FF000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D8B676-FCCC-8A68-FCDC-AAD83A6FC692}"/>
              </a:ext>
            </a:extLst>
          </p:cNvPr>
          <p:cNvSpPr txBox="1">
            <a:spLocks/>
          </p:cNvSpPr>
          <p:nvPr/>
        </p:nvSpPr>
        <p:spPr>
          <a:xfrm>
            <a:off x="4425202" y="4175621"/>
            <a:ext cx="3800560" cy="238256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updates the parameters using a </a:t>
            </a:r>
            <a:r>
              <a:rPr lang="en-US" sz="2800" b="1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single randomly chosen sample</a:t>
            </a:r>
            <a:r>
              <a:rPr lang="en-US" sz="28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 from the dataset at each iteration.</a:t>
            </a:r>
          </a:p>
          <a:p>
            <a:endParaRPr lang="en-US" sz="2800" dirty="0">
              <a:solidFill>
                <a:srgbClr val="0D0D0D"/>
              </a:solidFill>
              <a:latin typeface="Söhne"/>
              <a:ea typeface="+mn-ea"/>
              <a:cs typeface="+mn-cs"/>
            </a:endParaRPr>
          </a:p>
          <a:p>
            <a:r>
              <a:rPr lang="en-US" sz="2800" dirty="0">
                <a:solidFill>
                  <a:srgbClr val="FF0000"/>
                </a:solidFill>
                <a:latin typeface="Söhne"/>
                <a:ea typeface="+mn-ea"/>
                <a:cs typeface="+mn-cs"/>
              </a:rPr>
              <a:t>Very Fast</a:t>
            </a:r>
            <a:endParaRPr lang="ar-EG" sz="2800" dirty="0">
              <a:solidFill>
                <a:srgbClr val="FF0000"/>
              </a:solidFill>
              <a:latin typeface="Söhne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6A87B86-58D6-E005-6FD2-B7316C328637}"/>
              </a:ext>
            </a:extLst>
          </p:cNvPr>
          <p:cNvSpPr txBox="1">
            <a:spLocks/>
          </p:cNvSpPr>
          <p:nvPr/>
        </p:nvSpPr>
        <p:spPr>
          <a:xfrm>
            <a:off x="8325340" y="4101192"/>
            <a:ext cx="3866659" cy="266350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updates the parameters using a </a:t>
            </a:r>
            <a:r>
              <a:rPr lang="en-US" sz="2800" b="1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group of samples </a:t>
            </a:r>
            <a:r>
              <a:rPr lang="en-US" sz="28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from the dataset at each iteration.</a:t>
            </a:r>
          </a:p>
          <a:p>
            <a:endParaRPr lang="en-US" sz="2800" dirty="0">
              <a:solidFill>
                <a:srgbClr val="0D0D0D"/>
              </a:solidFill>
              <a:latin typeface="Söhne"/>
              <a:ea typeface="+mn-ea"/>
              <a:cs typeface="+mn-cs"/>
            </a:endParaRPr>
          </a:p>
          <a:p>
            <a:r>
              <a:rPr lang="en-US" sz="3000" b="0" i="0" dirty="0">
                <a:solidFill>
                  <a:srgbClr val="FF0000"/>
                </a:solidFill>
                <a:effectLst/>
                <a:latin typeface="Söhne"/>
              </a:rPr>
              <a:t>It offers a balance between </a:t>
            </a:r>
            <a:r>
              <a:rPr lang="en-US" sz="3000" b="0" i="0" dirty="0" err="1">
                <a:solidFill>
                  <a:srgbClr val="FF0000"/>
                </a:solidFill>
                <a:effectLst/>
                <a:latin typeface="Söhne"/>
              </a:rPr>
              <a:t>BGD</a:t>
            </a:r>
            <a:r>
              <a:rPr lang="en-US" sz="3000" b="0" i="0" dirty="0">
                <a:solidFill>
                  <a:srgbClr val="FF0000"/>
                </a:solidFill>
                <a:effectLst/>
                <a:latin typeface="Söhne"/>
              </a:rPr>
              <a:t> &amp; SGD</a:t>
            </a:r>
            <a:endParaRPr lang="ar-EG" sz="6500" dirty="0">
              <a:solidFill>
                <a:srgbClr val="FF0000"/>
              </a:solidFill>
              <a:latin typeface="Söhne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28FD9D-4D65-39D6-A17A-4A34129A70DB}"/>
              </a:ext>
            </a:extLst>
          </p:cNvPr>
          <p:cNvCxnSpPr/>
          <p:nvPr/>
        </p:nvCxnSpPr>
        <p:spPr>
          <a:xfrm>
            <a:off x="3471862" y="971550"/>
            <a:ext cx="524827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23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3">
                <a:extLst>
                  <a:ext uri="{FF2B5EF4-FFF2-40B4-BE49-F238E27FC236}">
                    <a16:creationId xmlns:a16="http://schemas.microsoft.com/office/drawing/2014/main" id="{1215D6C4-7004-8814-1F7E-B9F311720E59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058589" y="102765"/>
                <a:ext cx="10074822" cy="66524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br>
                  <a:rPr lang="en-US" sz="105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b="1" i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3200" b="1" i="1" dirty="0">
                    <a:solidFill>
                      <a:schemeClr val="tx2"/>
                    </a:solidFill>
                  </a:rPr>
                  <a:t> </a:t>
                </a:r>
                <a:br>
                  <a:rPr lang="en-US" sz="3200" b="1" i="1" dirty="0">
                    <a:solidFill>
                      <a:schemeClr val="tx2"/>
                    </a:solidFill>
                  </a:rPr>
                </a:br>
                <a:r>
                  <a:rPr lang="en-US" sz="3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DO YOU REMEMBER THAT ?</a:t>
                </a:r>
                <a:br>
                  <a:rPr lang="en-US" sz="3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br>
                  <a:rPr lang="en-US" sz="2800" b="1" i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2400" b="1" dirty="0">
                    <a:solidFill>
                      <a:schemeClr val="tx2"/>
                    </a:solidFill>
                  </a:rPr>
                  <a:t>we know that : 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36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ϵ</m:t>
                        </m:r>
                      </m:e>
                    </m:acc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</m:acc>
                    <m:r>
                      <a:rPr lang="en-US" sz="36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36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</m:acc>
                  </m:oMath>
                </a14:m>
                <a:b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3600" b="1" i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r>
                      <a:rPr lang="en-US" sz="36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∴</m:t>
                    </m:r>
                    <m:sSup>
                      <m:sSupPr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36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sz="36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a:rPr lang="en-US" sz="36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 </m:t>
                            </m:r>
                            <m:r>
                              <a:rPr lang="en-US" sz="36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𝒚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sz="3600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 −  </m:t>
                        </m:r>
                        <m:acc>
                          <m:accPr>
                            <m:chr m:val="⃑"/>
                            <m:ctrlPr>
                              <a:rPr lang="en-US" sz="36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a:rPr lang="en-US" sz="36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𝒙</m:t>
                            </m:r>
                          </m:e>
                        </m:acc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 </m:t>
                        </m:r>
                        <m:acc>
                          <m:accPr>
                            <m:chr m:val="⃑"/>
                            <m:ctrlPr>
                              <a:rPr lang="en-US" sz="36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3600" b="1" i="1" kern="1200">
                                <a:solidFill>
                                  <a:schemeClr val="tx2"/>
                                </a:solidFill>
                                <a:ea typeface="+mj-ea"/>
                                <a:cs typeface="+mj-cs"/>
                              </a:rPr>
                              <m:t>β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sz="3600" b="1" i="0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600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)</m:t>
                        </m:r>
                      </m:e>
                      <m:sup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(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</m:acc>
                    <m:r>
                      <a:rPr lang="en-US" sz="36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36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</m:acc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)</a:t>
                </a:r>
                <a:b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36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[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sz="36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a:rPr lang="en-US" sz="36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𝒙</m:t>
                            </m:r>
                          </m:e>
                        </m:acc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 </m:t>
                        </m:r>
                        <m:acc>
                          <m:accPr>
                            <m:chr m:val="⃑"/>
                            <m:ctrlPr>
                              <a:rPr lang="en-US" sz="3600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3600" b="1" i="1" kern="1200">
                                <a:solidFill>
                                  <a:schemeClr val="tx2"/>
                                </a:solidFill>
                                <a:ea typeface="+mj-ea"/>
                                <a:cs typeface="+mj-cs"/>
                              </a:rPr>
                              <m:t>β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sz="3600" b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) </m:t>
                        </m:r>
                      </m:e>
                      <m:sup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] * (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</m:acc>
                    <m:r>
                      <a:rPr lang="en-US" sz="36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36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</m:acc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)</a:t>
                </a:r>
                <a:b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36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[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6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] * (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</m:acc>
                    <m:r>
                      <a:rPr lang="en-US" sz="36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 </m:t>
                    </m:r>
                    <m:acc>
                      <m:accPr>
                        <m:chr m:val="⃑"/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36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</m:acc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)</a:t>
                </a:r>
                <a:b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36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36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  <m:r>
                      <a:rPr lang="en-US" sz="3600" b="1" i="0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3600" b="1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sz="3600" b="1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sz="3600" b="1" i="1" kern="1200">
                        <a:solidFill>
                          <a:srgbClr val="FF0000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b="1" i="1" kern="1200">
                            <a:solidFill>
                              <a:srgbClr val="FF0000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600" b="1" i="1" kern="1200">
                            <a:solidFill>
                              <a:srgbClr val="FF0000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3600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6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600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3600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36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6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36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sz="36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sz="3600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b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36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36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  <m:r>
                      <a:rPr lang="en-US" sz="3600" b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r>
                      <a:rPr lang="en-US" sz="36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6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36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6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36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36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sz="36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sz="3600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sz="32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        (1)</a:t>
                </a:r>
                <a:br>
                  <a:rPr lang="en-US" sz="32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14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05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endParaRPr lang="en-US" sz="105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3">
                <a:extLst>
                  <a:ext uri="{FF2B5EF4-FFF2-40B4-BE49-F238E27FC236}">
                    <a16:creationId xmlns:a16="http://schemas.microsoft.com/office/drawing/2014/main" id="{1215D6C4-7004-8814-1F7E-B9F311720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89" y="102765"/>
                <a:ext cx="10074822" cy="6652470"/>
              </a:xfrm>
              <a:prstGeom prst="rect">
                <a:avLst/>
              </a:prstGeom>
              <a:blipFill>
                <a:blip r:embed="rId2"/>
                <a:stretch>
                  <a:fillRect l="-1877" t="-1742" b="-4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Right 2">
            <a:extLst>
              <a:ext uri="{FF2B5EF4-FFF2-40B4-BE49-F238E27FC236}">
                <a16:creationId xmlns:a16="http://schemas.microsoft.com/office/drawing/2014/main" id="{B5FD4456-21BE-E9A3-3508-35943FD842FF}"/>
              </a:ext>
            </a:extLst>
          </p:cNvPr>
          <p:cNvSpPr/>
          <p:nvPr/>
        </p:nvSpPr>
        <p:spPr>
          <a:xfrm>
            <a:off x="8477954" y="6499799"/>
            <a:ext cx="746449" cy="102637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70925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0F878AB-C292-9E95-A10D-4289291F53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12192000" cy="6858000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  <m:r>
                      <a:rPr lang="en-US" sz="4000" b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sz="4000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40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  <a:t>For Ridge Regression :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36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  <a:t>we add the regularization term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b="1" i="1" u="sng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3600" b="1" u="sng" kern="1200" dirty="0">
                    <a:solidFill>
                      <a:srgbClr val="FF0000"/>
                    </a:solidFill>
                  </a:rPr>
                  <a:t>(</a:t>
                </a:r>
                <a:r>
                  <a:rPr lang="el-GR" sz="3100" b="1" u="sng" kern="1200" dirty="0">
                    <a:solidFill>
                      <a:srgbClr val="FF0000"/>
                    </a:solidFill>
                  </a:rPr>
                  <a:t>β</a:t>
                </a:r>
                <a:r>
                  <a:rPr lang="en-US" sz="3600" b="1" u="sng" kern="1200" dirty="0">
                    <a:solidFill>
                      <a:srgbClr val="FF0000"/>
                    </a:solidFill>
                  </a:rPr>
                  <a:t>) = </a:t>
                </a:r>
                <a:r>
                  <a:rPr lang="el-GR" sz="3600" b="1" u="sng" kern="1200" dirty="0">
                    <a:solidFill>
                      <a:srgbClr val="FF0000"/>
                    </a:solidFill>
                  </a:rPr>
                  <a:t>α</a:t>
                </a:r>
                <a:r>
                  <a:rPr lang="en-US" sz="3600" b="1" u="sng" kern="1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u="sng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600" b="1" i="1" u="sng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l-GR" sz="3600" b="1" u="sng" dirty="0">
                                <a:solidFill>
                                  <a:srgbClr val="FF0000"/>
                                </a:solidFill>
                              </a:rPr>
                              <m:t>β</m:t>
                            </m:r>
                          </m:e>
                        </m:d>
                      </m:e>
                      <m:sup>
                        <m:r>
                          <a:rPr lang="en-US" sz="3600" b="1" i="1" u="sng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6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  <a:t>    to eq. 1 :</a:t>
                </a:r>
                <a:br>
                  <a:rPr lang="en-US" sz="36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</a:br>
                <a:br>
                  <a:rPr lang="en-US" sz="36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</a:br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J(</a:t>
                </a:r>
                <a:r>
                  <a:rPr lang="el-GR" sz="3600" b="1" dirty="0">
                    <a:solidFill>
                      <a:schemeClr val="tx2"/>
                    </a:solidFill>
                  </a:rPr>
                  <a:t>β</a:t>
                </a:r>
                <a:r>
                  <a:rPr lang="en-US" sz="3600" b="1" dirty="0">
                    <a:solidFill>
                      <a:schemeClr val="tx2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600" b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- 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b="1" i="1">
                            <a:solidFill>
                              <a:schemeClr val="tx2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600" b="1" i="1">
                            <a:solidFill>
                              <a:schemeClr val="tx2"/>
                            </a:solidFill>
                          </a:rPr>
                          <m:t>β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b="1" i="1">
                            <a:solidFill>
                              <a:schemeClr val="tx2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600" b="1" i="1">
                            <a:solidFill>
                              <a:schemeClr val="tx2"/>
                            </a:solidFill>
                          </a:rPr>
                          <m:t>β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1" i="1">
                        <a:solidFill>
                          <a:schemeClr val="tx2"/>
                        </a:solidFill>
                      </a:rPr>
                      <m:t>β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 +  </a:t>
                </a:r>
                <a:r>
                  <a:rPr lang="el-GR" sz="3600" b="1" dirty="0">
                    <a:solidFill>
                      <a:schemeClr val="tx2"/>
                    </a:solidFill>
                  </a:rPr>
                  <a:t>α</a:t>
                </a:r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3600" b="1" i="1" dirty="0">
                            <a:solidFill>
                              <a:schemeClr val="tx2"/>
                            </a:solidFill>
                          </a:rPr>
                          <m:t>β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l-GR" sz="3600" b="1" i="1" dirty="0">
                    <a:solidFill>
                      <a:schemeClr val="tx2"/>
                    </a:solidFill>
                  </a:rPr>
                  <a:t>β</a:t>
                </a:r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:br>
                  <a:rPr lang="en-US" sz="3600" b="1" dirty="0">
                    <a:solidFill>
                      <a:schemeClr val="tx2"/>
                    </a:solidFill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3600" b="1" i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So, the derivative will be </a:t>
                </a:r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: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fPr>
                      <m:num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𝝏</m:t>
                        </m:r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2"/>
                            </a:solidFill>
                          </a:rPr>
                          <m:t>J</m:t>
                        </m:r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)</m:t>
                        </m:r>
                      </m:num>
                      <m:den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den>
                    </m:f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-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sz="4000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+ 2</a:t>
                </a:r>
                <a:r>
                  <a:rPr lang="el-GR" sz="4000" b="1" dirty="0">
                    <a:solidFill>
                      <a:schemeClr val="tx2"/>
                    </a:solidFill>
                  </a:rPr>
                  <a:t> λ </a:t>
                </a:r>
                <a:r>
                  <a:rPr lang="el-GR" sz="4000" b="1" i="1" dirty="0">
                    <a:solidFill>
                      <a:schemeClr val="tx2"/>
                    </a:solidFill>
                  </a:rPr>
                  <a:t>β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endParaRPr lang="en-US" sz="1300" b="1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0F878AB-C292-9E95-A10D-4289291F5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12192000" cy="6858000"/>
              </a:xfrm>
              <a:blipFill>
                <a:blip r:embed="rId2"/>
                <a:stretch>
                  <a:fillRect l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F13FEA1B-BC42-4FD0-1D8C-A1782A64B43E}"/>
              </a:ext>
            </a:extLst>
          </p:cNvPr>
          <p:cNvSpPr/>
          <p:nvPr/>
        </p:nvSpPr>
        <p:spPr>
          <a:xfrm>
            <a:off x="8893853" y="432260"/>
            <a:ext cx="746449" cy="1253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24C19-D547-11BD-AB71-E8936739FEE3}"/>
              </a:ext>
            </a:extLst>
          </p:cNvPr>
          <p:cNvSpPr txBox="1"/>
          <p:nvPr/>
        </p:nvSpPr>
        <p:spPr>
          <a:xfrm>
            <a:off x="10020519" y="125835"/>
            <a:ext cx="706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kern="1200" dirty="0">
                <a:solidFill>
                  <a:schemeClr val="tx2"/>
                </a:solidFill>
                <a:ea typeface="+mj-ea"/>
                <a:cs typeface="+mj-cs"/>
              </a:rPr>
              <a:t>(1)</a:t>
            </a:r>
            <a:endParaRPr lang="ar-EG" sz="3600" dirty="0"/>
          </a:p>
        </p:txBody>
      </p:sp>
    </p:spTree>
    <p:extLst>
      <p:ext uri="{BB962C8B-B14F-4D97-AF65-F5344CB8AC3E}">
        <p14:creationId xmlns:p14="http://schemas.microsoft.com/office/powerpoint/2010/main" val="1871946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0F878AB-C292-9E95-A10D-4289291F53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6857999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  <m:r>
                      <a:rPr lang="en-US" sz="4000" b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sz="4000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sz="4000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sz="4000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40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  <a:t>For Lasso Regression :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36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  <a:t>we add the regularization term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b="1" i="1" u="sng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3600" b="1" u="sng" kern="1200" dirty="0">
                    <a:solidFill>
                      <a:srgbClr val="FF0000"/>
                    </a:solidFill>
                  </a:rPr>
                  <a:t>(</a:t>
                </a:r>
                <a:r>
                  <a:rPr lang="el-GR" sz="3100" b="1" u="sng" kern="1200" dirty="0">
                    <a:solidFill>
                      <a:srgbClr val="FF0000"/>
                    </a:solidFill>
                  </a:rPr>
                  <a:t>β</a:t>
                </a:r>
                <a:r>
                  <a:rPr lang="en-US" sz="3600" b="1" u="sng" kern="1200" dirty="0">
                    <a:solidFill>
                      <a:srgbClr val="FF0000"/>
                    </a:solidFill>
                  </a:rPr>
                  <a:t>) = </a:t>
                </a:r>
                <a:r>
                  <a:rPr lang="el-GR" sz="3600" b="1" u="sng" dirty="0">
                    <a:solidFill>
                      <a:srgbClr val="FF0000"/>
                    </a:solidFill>
                  </a:rPr>
                  <a:t>α</a:t>
                </a:r>
                <a:r>
                  <a:rPr lang="en-US" sz="3600" b="1" u="sng" kern="1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600" b="1" i="1" u="sng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3600" b="1" u="sng" dirty="0">
                            <a:solidFill>
                              <a:srgbClr val="FF0000"/>
                            </a:solidFill>
                          </a:rPr>
                          <m:t>β</m:t>
                        </m:r>
                      </m:e>
                    </m:d>
                  </m:oMath>
                </a14:m>
                <a:r>
                  <a:rPr lang="en-US" sz="3600" b="1" dirty="0">
                    <a:solidFill>
                      <a:srgbClr val="FF0000"/>
                    </a:solidFill>
                  </a:rPr>
                  <a:t>    </a:t>
                </a:r>
                <a:r>
                  <a:rPr lang="en-US" sz="36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  <a:t>to eq. 1 :</a:t>
                </a:r>
                <a:br>
                  <a:rPr lang="en-US" sz="36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</a:br>
                <a:br>
                  <a:rPr lang="en-US" sz="3600" b="1" kern="1200" dirty="0">
                    <a:solidFill>
                      <a:srgbClr val="FF0000"/>
                    </a:solidFill>
                    <a:ea typeface="+mj-ea"/>
                    <a:cs typeface="+mj-cs"/>
                  </a:rPr>
                </a:br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J(</a:t>
                </a:r>
                <a:r>
                  <a:rPr lang="el-GR" sz="3600" b="1" dirty="0">
                    <a:solidFill>
                      <a:schemeClr val="tx2"/>
                    </a:solidFill>
                  </a:rPr>
                  <a:t>β</a:t>
                </a:r>
                <a:r>
                  <a:rPr lang="en-US" sz="3600" b="1" dirty="0">
                    <a:solidFill>
                      <a:schemeClr val="tx2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600" b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- 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b="1" i="1">
                            <a:solidFill>
                              <a:schemeClr val="tx2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600" b="1" i="1">
                            <a:solidFill>
                              <a:schemeClr val="tx2"/>
                            </a:solidFill>
                          </a:rPr>
                          <m:t>β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b="1" i="1">
                            <a:solidFill>
                              <a:schemeClr val="tx2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600" b="1" i="1">
                            <a:solidFill>
                              <a:schemeClr val="tx2"/>
                            </a:solidFill>
                          </a:rPr>
                          <m:t>β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1" i="1">
                        <a:solidFill>
                          <a:schemeClr val="tx2"/>
                        </a:solidFill>
                      </a:rPr>
                      <m:t>β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 + </a:t>
                </a:r>
                <a:r>
                  <a:rPr lang="el-GR" sz="3600" b="1" dirty="0">
                    <a:solidFill>
                      <a:schemeClr val="tx2"/>
                    </a:solidFill>
                  </a:rPr>
                  <a:t>α</a:t>
                </a:r>
                <a:r>
                  <a:rPr lang="en-US" sz="36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600" b="1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3600" b="1" dirty="0">
                            <a:solidFill>
                              <a:schemeClr val="bg2">
                                <a:lumMod val="25000"/>
                              </a:schemeClr>
                            </a:solidFill>
                          </a:rPr>
                          <m:t>β</m:t>
                        </m:r>
                      </m:e>
                    </m:d>
                  </m:oMath>
                </a14:m>
                <a:br>
                  <a:rPr lang="en-US" sz="3600" b="1" dirty="0">
                    <a:solidFill>
                      <a:schemeClr val="tx2"/>
                    </a:solidFill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3600" b="1" i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So, the derivative will be </a:t>
                </a:r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:</a:t>
                </a:r>
                <a:b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              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b="1" i="1">
                        <a:solidFill>
                          <a:schemeClr val="tx2"/>
                        </a:solidFill>
                      </a:rPr>
                      <m:t>β</m:t>
                    </m:r>
                  </m:oMath>
                </a14:m>
                <a:r>
                  <a:rPr lang="en-US" sz="36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&gt; 0                                                         </a:t>
                </a:r>
                <a:r>
                  <a:rPr lang="en-US" sz="3600" b="1" dirty="0">
                    <a:solidFill>
                      <a:schemeClr val="tx2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b="1" i="1">
                        <a:solidFill>
                          <a:schemeClr val="tx2"/>
                        </a:solidFill>
                      </a:rPr>
                      <m:t>β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&lt; 0</a:t>
                </a:r>
                <a:br>
                  <a:rPr lang="en-US" sz="3600" b="1" dirty="0">
                    <a:solidFill>
                      <a:schemeClr val="tx2"/>
                    </a:solidFill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31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1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31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3100" b="1" dirty="0">
                            <a:solidFill>
                              <a:schemeClr val="tx2"/>
                            </a:solidFill>
                          </a:rPr>
                          <m:t>J</m:t>
                        </m:r>
                        <m:r>
                          <a:rPr lang="en-US" sz="31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1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n-US" sz="3100" b="1" i="1">
                            <a:solidFill>
                              <a:schemeClr val="tx2"/>
                            </a:solidFill>
                          </a:rPr>
                          <m:t>β</m:t>
                        </m:r>
                      </m:den>
                    </m:f>
                  </m:oMath>
                </a14:m>
                <a:r>
                  <a:rPr lang="en-US" sz="3100" b="1" dirty="0">
                    <a:solidFill>
                      <a:schemeClr val="tx2"/>
                    </a:solidFill>
                  </a:rPr>
                  <a:t>  =  -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1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1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1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1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100" b="1" dirty="0">
                    <a:solidFill>
                      <a:schemeClr val="tx2"/>
                    </a:solidFill>
                  </a:rPr>
                  <a:t>  +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1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1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1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1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1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100" b="1" i="1">
                        <a:solidFill>
                          <a:schemeClr val="tx2"/>
                        </a:solidFill>
                      </a:rPr>
                      <m:t>β</m:t>
                    </m:r>
                  </m:oMath>
                </a14:m>
                <a:r>
                  <a:rPr lang="en-US" sz="3100" b="1" dirty="0">
                    <a:solidFill>
                      <a:schemeClr val="tx2"/>
                    </a:solidFill>
                  </a:rPr>
                  <a:t>  + </a:t>
                </a:r>
                <a:r>
                  <a:rPr lang="el-GR" sz="3200" b="1" dirty="0">
                    <a:solidFill>
                      <a:schemeClr val="tx2"/>
                    </a:solidFill>
                  </a:rPr>
                  <a:t>α</a:t>
                </a:r>
                <a:r>
                  <a:rPr lang="el-GR" sz="3100" b="1" dirty="0">
                    <a:solidFill>
                      <a:schemeClr val="tx2"/>
                    </a:solidFill>
                  </a:rPr>
                  <a:t> </a:t>
                </a:r>
                <a:r>
                  <a:rPr lang="en-US" sz="3100" b="1" dirty="0">
                    <a:solidFill>
                      <a:schemeClr val="tx2"/>
                    </a:solidFill>
                  </a:rPr>
                  <a:t>=  0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tx2"/>
                            </a:solidFill>
                          </a:rPr>
                          <m:t>J</m:t>
                        </m:r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n-US" sz="3200" b="1" i="1">
                            <a:solidFill>
                              <a:schemeClr val="tx2"/>
                            </a:solidFill>
                          </a:rPr>
                          <m:t>β</m:t>
                        </m:r>
                      </m:den>
                    </m:f>
                  </m:oMath>
                </a14:m>
                <a:r>
                  <a:rPr lang="en-US" sz="3200" b="1" dirty="0">
                    <a:solidFill>
                      <a:schemeClr val="tx2"/>
                    </a:solidFill>
                  </a:rPr>
                  <a:t>  =  -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2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>
                    <a:solidFill>
                      <a:schemeClr val="tx2"/>
                    </a:solidFill>
                  </a:rPr>
                  <a:t>  +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2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b="1" i="1">
                        <a:solidFill>
                          <a:schemeClr val="tx2"/>
                        </a:solidFill>
                      </a:rPr>
                      <m:t>β</m:t>
                    </m:r>
                  </m:oMath>
                </a14:m>
                <a:r>
                  <a:rPr lang="en-US" sz="3200" b="1" dirty="0">
                    <a:solidFill>
                      <a:schemeClr val="tx2"/>
                    </a:solidFill>
                  </a:rPr>
                  <a:t>  - </a:t>
                </a:r>
                <a:r>
                  <a:rPr lang="el-GR" sz="3200" b="1" dirty="0">
                    <a:solidFill>
                      <a:schemeClr val="tx2"/>
                    </a:solidFill>
                  </a:rPr>
                  <a:t>α </a:t>
                </a:r>
                <a:r>
                  <a:rPr lang="en-US" sz="3200" b="1" dirty="0">
                    <a:solidFill>
                      <a:schemeClr val="tx2"/>
                    </a:solidFill>
                  </a:rPr>
                  <a:t>=  0</a:t>
                </a:r>
                <a:br>
                  <a:rPr lang="en-US" sz="3600" b="1" dirty="0">
                    <a:solidFill>
                      <a:schemeClr val="tx2"/>
                    </a:solidFill>
                  </a:rPr>
                </a:br>
                <a:br>
                  <a:rPr lang="en-US" sz="3600" b="1" dirty="0">
                    <a:solidFill>
                      <a:schemeClr val="tx2"/>
                    </a:solidFill>
                  </a:rPr>
                </a:br>
                <a:br>
                  <a:rPr lang="en-US" sz="3100" b="1" dirty="0">
                    <a:solidFill>
                      <a:schemeClr val="tx2"/>
                    </a:solidFill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3600" b="1" dirty="0">
                            <a:solidFill>
                              <a:schemeClr val="tx2"/>
                            </a:solidFill>
                          </a:rPr>
                          <m:t>J</m:t>
                        </m:r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n-US" sz="3600" b="1" i="1">
                            <a:solidFill>
                              <a:schemeClr val="tx2"/>
                            </a:solidFill>
                          </a:rPr>
                          <m:t>β</m:t>
                        </m:r>
                      </m:den>
                    </m:f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 =  -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 +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1" i="1">
                        <a:solidFill>
                          <a:schemeClr val="tx2"/>
                        </a:solidFill>
                      </a:rPr>
                      <m:t>β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  + </a:t>
                </a:r>
                <a:r>
                  <a:rPr lang="el-GR" sz="3600" b="1" dirty="0">
                    <a:solidFill>
                      <a:schemeClr val="tx2"/>
                    </a:solidFill>
                  </a:rPr>
                  <a:t>α </a:t>
                </a:r>
                <a:r>
                  <a:rPr lang="en-US" sz="3600" b="1" dirty="0">
                    <a:solidFill>
                      <a:schemeClr val="tx2"/>
                    </a:solidFill>
                  </a:rPr>
                  <a:t>sign(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600" b="1" dirty="0">
                        <a:solidFill>
                          <a:schemeClr val="bg2">
                            <a:lumMod val="25000"/>
                          </a:schemeClr>
                        </a:solidFill>
                      </a:rPr>
                      <m:t>β</m:t>
                    </m:r>
                  </m:oMath>
                </a14:m>
                <a:r>
                  <a:rPr lang="en-US" sz="3600" b="1" dirty="0">
                    <a:solidFill>
                      <a:schemeClr val="tx2"/>
                    </a:solidFill>
                  </a:rPr>
                  <a:t>)</a:t>
                </a:r>
                <a:br>
                  <a:rPr lang="en-US" sz="3600" b="1" dirty="0">
                    <a:solidFill>
                      <a:schemeClr val="tx2"/>
                    </a:solidFill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endParaRPr lang="en-US" sz="1300" b="1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0F878AB-C292-9E95-A10D-4289291F5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6857999"/>
              </a:xfrm>
              <a:blipFill>
                <a:blip r:embed="rId2"/>
                <a:stretch>
                  <a:fillRect l="-1500" t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F13FEA1B-BC42-4FD0-1D8C-A1782A64B43E}"/>
              </a:ext>
            </a:extLst>
          </p:cNvPr>
          <p:cNvSpPr/>
          <p:nvPr/>
        </p:nvSpPr>
        <p:spPr>
          <a:xfrm>
            <a:off x="7394991" y="449000"/>
            <a:ext cx="746449" cy="1253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24C19-D547-11BD-AB71-E8936739FEE3}"/>
              </a:ext>
            </a:extLst>
          </p:cNvPr>
          <p:cNvSpPr txBox="1"/>
          <p:nvPr/>
        </p:nvSpPr>
        <p:spPr>
          <a:xfrm>
            <a:off x="8370828" y="125834"/>
            <a:ext cx="706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kern="1200" dirty="0">
                <a:solidFill>
                  <a:schemeClr val="tx2"/>
                </a:solidFill>
                <a:ea typeface="+mj-ea"/>
                <a:cs typeface="+mj-cs"/>
              </a:rPr>
              <a:t>(1)</a:t>
            </a:r>
            <a:endParaRPr lang="ar-EG" sz="3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A60E7B-47DF-BD8D-822E-B7CF7DD2A27E}"/>
              </a:ext>
            </a:extLst>
          </p:cNvPr>
          <p:cNvCxnSpPr>
            <a:cxnSpLocks/>
          </p:cNvCxnSpPr>
          <p:nvPr/>
        </p:nvCxnSpPr>
        <p:spPr>
          <a:xfrm>
            <a:off x="5725888" y="4203200"/>
            <a:ext cx="0" cy="903637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24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B0E5F-6632-F996-0A43-0628647C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7" y="595666"/>
            <a:ext cx="7477553" cy="29172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The Problem with the Normal Equation ?</a:t>
            </a:r>
            <a:b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3d person with a question mark&#10;&#10;Description automatically generated">
            <a:extLst>
              <a:ext uri="{FF2B5EF4-FFF2-40B4-BE49-F238E27FC236}">
                <a16:creationId xmlns:a16="http://schemas.microsoft.com/office/drawing/2014/main" id="{592C144C-5D70-1F5D-09F4-2F042FD870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6998021" y="1935428"/>
            <a:ext cx="4566962" cy="455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8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49305CD-2C87-0BDE-731A-CFF13572F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43" y="0"/>
            <a:ext cx="9726382" cy="3429479"/>
          </a:xfrm>
          <a:prstGeom prst="rect">
            <a:avLst/>
          </a:prstGeom>
        </p:spPr>
      </p:pic>
      <p:pic>
        <p:nvPicPr>
          <p:cNvPr id="6" name="Picture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98FD3DEB-6F62-BBEA-CF21-4BE7BDDFE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43" y="3429000"/>
            <a:ext cx="9726382" cy="2000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F1F76B-440F-FDD1-D905-1B83B1D96498}"/>
              </a:ext>
            </a:extLst>
          </p:cNvPr>
          <p:cNvSpPr txBox="1"/>
          <p:nvPr/>
        </p:nvSpPr>
        <p:spPr>
          <a:xfrm>
            <a:off x="9585384" y="1792377"/>
            <a:ext cx="1423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6B9A8-2A1D-BB8A-73E9-E236972EDAF6}"/>
              </a:ext>
            </a:extLst>
          </p:cNvPr>
          <p:cNvSpPr txBox="1"/>
          <p:nvPr/>
        </p:nvSpPr>
        <p:spPr>
          <a:xfrm>
            <a:off x="9113806" y="3514864"/>
            <a:ext cx="1423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ADFDF9-BEE2-04B0-2509-14579C44CDDF}"/>
                  </a:ext>
                </a:extLst>
              </p:cNvPr>
              <p:cNvSpPr txBox="1"/>
              <p:nvPr/>
            </p:nvSpPr>
            <p:spPr>
              <a:xfrm>
                <a:off x="577943" y="5865962"/>
                <a:ext cx="10739913" cy="624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ElasticNetMSE = MSE(y,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𝑝𝑟𝑒𝑑</m:t>
                        </m:r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)+ </m:t>
                    </m:r>
                    <m:r>
                      <m:rPr>
                        <m:sty m:val="p"/>
                      </m:rPr>
                      <a:rPr lang="el-GR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 </m:t>
                    </m:r>
                    <m:f>
                      <m:fPr>
                        <m:ctrlP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𝑟𝑎𝑡𝑖𝑜</m:t>
                        </m:r>
                      </m:num>
                      <m:den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8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𝞡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𝑟𝑎𝑡𝑖𝑜</m:t>
                    </m:r>
                    <m:r>
                      <a:rPr lang="en-US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∗</m:t>
                    </m:r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𝞡</m:t>
                        </m:r>
                      </m:e>
                    </m:d>
                    <m:r>
                      <a:rPr lang="en-US" sz="28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sz="28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ADFDF9-BEE2-04B0-2509-14579C44C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43" y="5865962"/>
                <a:ext cx="10739913" cy="624466"/>
              </a:xfrm>
              <a:prstGeom prst="rect">
                <a:avLst/>
              </a:prstGeom>
              <a:blipFill>
                <a:blip r:embed="rId4"/>
                <a:stretch>
                  <a:fillRect l="-2100" t="-971" b="-26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212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3AA85C-6FCD-892C-CB65-007FD3229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917BB370-8639-928A-79AF-595A35686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88"/>
          <a:stretch/>
        </p:blipFill>
        <p:spPr>
          <a:xfrm>
            <a:off x="583656" y="499236"/>
            <a:ext cx="11024687" cy="56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41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9B388-55D8-053F-3EA7-844EEE9E5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7202695D-B623-DFC5-5946-18320E7710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42"/>
          <a:stretch/>
        </p:blipFill>
        <p:spPr>
          <a:xfrm>
            <a:off x="583656" y="499236"/>
            <a:ext cx="11024687" cy="56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74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7B4CF-1EB3-FA12-7E95-F8142E3C5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DFC9B2D2-4C60-9CC4-8C7F-226A346209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" r="1" b="2636"/>
          <a:stretch/>
        </p:blipFill>
        <p:spPr>
          <a:xfrm>
            <a:off x="583656" y="499236"/>
            <a:ext cx="11024687" cy="56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6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white text with orange letters&#10;&#10;Description automatically generated">
            <a:extLst>
              <a:ext uri="{FF2B5EF4-FFF2-40B4-BE49-F238E27FC236}">
                <a16:creationId xmlns:a16="http://schemas.microsoft.com/office/drawing/2014/main" id="{2D25475B-7A2D-5166-9841-F9DC50A0B9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97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66D7D55-6087-2C90-F72A-89AC9E208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1" y="643466"/>
            <a:ext cx="986029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23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CB5E4-1B2D-A8DC-8B79-B58AADC57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Scaling by </a:t>
            </a:r>
            <a:r>
              <a:rPr lang="en-US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Normalization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 min max scaling )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5DA46D3-ED7F-C341-071D-0C0F1DD2C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32" y="3170420"/>
            <a:ext cx="9618787" cy="228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088DD-4BF3-D757-D8D6-E1B01A4C4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8B7A40B-FFCC-7E4C-9CA1-EF7DA369D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6"/>
          <a:stretch/>
        </p:blipFill>
        <p:spPr>
          <a:xfrm>
            <a:off x="292359" y="1954263"/>
            <a:ext cx="11607282" cy="429308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A719298-061B-A83E-9614-B39A143DF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3667" y="253158"/>
            <a:ext cx="7624665" cy="1325563"/>
          </a:xfrm>
        </p:spPr>
        <p:txBody>
          <a:bodyPr/>
          <a:lstStyle/>
          <a:p>
            <a:r>
              <a:rPr lang="en-US" b="1" dirty="0"/>
              <a:t>Left &amp; Right Skewed distributions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1886505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F38DA-FEFF-490B-AF8E-E0317482B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2332584E-E263-C69E-811E-A922295B04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3674" r="4419" b="3130"/>
          <a:stretch/>
        </p:blipFill>
        <p:spPr>
          <a:xfrm>
            <a:off x="737118" y="251927"/>
            <a:ext cx="10412964" cy="63914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24CA77-F8C9-E7D2-CE5C-790A7525944F}"/>
                  </a:ext>
                </a:extLst>
              </p14:cNvPr>
              <p14:cNvContentPartPr/>
              <p14:nvPr/>
            </p14:nvContentPartPr>
            <p14:xfrm>
              <a:off x="982337" y="6165984"/>
              <a:ext cx="1276920" cy="320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24CA77-F8C9-E7D2-CE5C-790A752594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9337" y="6103344"/>
                <a:ext cx="1402560" cy="44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676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EA34-47BC-1531-6FA5-4071DC994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E1A444BD-85A2-CBA3-CAC2-AAFF71130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" t="4353" r="3131" b="8707"/>
          <a:stretch/>
        </p:blipFill>
        <p:spPr>
          <a:xfrm>
            <a:off x="933060" y="298579"/>
            <a:ext cx="10273005" cy="59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4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C2F5F-BBC9-A08F-657E-50CFF94EF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5637AC8A-68D6-4A7E-56AB-B4F2D317DF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09226" y="436228"/>
                <a:ext cx="8710432" cy="624740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dirty="0">
                    <a:solidFill>
                      <a:schemeClr val="tx2"/>
                    </a:solidFill>
                  </a:rPr>
                </a:b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ԑ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𝒚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  <m:r>
                      <a:rPr lang="en-US" b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-  </a:t>
                </a:r>
                <a14:m>
                  <m:oMath xmlns:m="http://schemas.openxmlformats.org/officeDocument/2006/math"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r>
                  <a:rPr lang="en-US" b="1" i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So, the derivative will be </a:t>
                </a:r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:</a:t>
                </a: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fPr>
                      <m:num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𝝏</m:t>
                        </m:r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(</m:t>
                        </m:r>
                        <m:sSup>
                          <m:sSupPr>
                            <m:ctrlP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ԑ</m:t>
                            </m:r>
                          </m:e>
                          <m:sup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ԑ)</m:t>
                        </m:r>
                      </m:num>
                      <m:den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n-US" b="1" i="1" kern="1200">
                            <a:solidFill>
                              <a:schemeClr val="tx2"/>
                            </a:solidFill>
                            <a:ea typeface="+mj-ea"/>
                            <a:cs typeface="+mj-cs"/>
                          </a:rPr>
                          <m:t>β</m:t>
                        </m:r>
                      </m:den>
                    </m:f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-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+ 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 0</a:t>
                </a: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∴ </m:t>
                        </m:r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𝒙</m:t>
                    </m:r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en-US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</a:t>
                </a: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∴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1" kern="1200">
                        <a:solidFill>
                          <a:schemeClr val="tx2"/>
                        </a:solidFill>
                        <a:ea typeface="+mj-ea"/>
                        <a:cs typeface="+mj-cs"/>
                      </a:rPr>
                      <m:t>β</m:t>
                    </m:r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(</m:t>
                        </m:r>
                        <m:sSup>
                          <m:sSupPr>
                            <m:ctrlP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 </m:t>
                            </m:r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kern="1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)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−</m:t>
                        </m:r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𝒙</m:t>
                        </m:r>
                      </m:e>
                      <m:sup>
                        <m:r>
                          <a:rPr lang="en-US" b="1" i="1" kern="1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sup>
                    </m:sSup>
                    <m:r>
                      <a:rPr lang="en-US" b="1" i="1" kern="12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𝒚</m:t>
                    </m:r>
                  </m:oMath>
                </a14:m>
                <a: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  <a:t>        </a:t>
                </a:r>
                <a:br>
                  <a:rPr lang="en-US" sz="4000" b="1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4000" kern="1200" dirty="0">
                    <a:solidFill>
                      <a:schemeClr val="tx2"/>
                    </a:solidFill>
                    <a:ea typeface="+mj-ea"/>
                    <a:cs typeface="+mj-cs"/>
                  </a:rPr>
                </a:br>
                <a:br>
                  <a:rPr lang="en-US" sz="1300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br>
                  <a:rPr lang="en-US" sz="1300" b="1" kern="1200" dirty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rPr>
                </a:br>
                <a:endParaRPr lang="en-US" sz="1300" b="1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5637AC8A-68D6-4A7E-56AB-B4F2D317DF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9226" y="436228"/>
                <a:ext cx="8710432" cy="6247406"/>
              </a:xfrm>
              <a:blipFill>
                <a:blip r:embed="rId2"/>
                <a:stretch>
                  <a:fillRect l="-2519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0FD7668B-58EA-7A8F-6E29-FFACCE55369A}"/>
              </a:ext>
            </a:extLst>
          </p:cNvPr>
          <p:cNvSpPr/>
          <p:nvPr/>
        </p:nvSpPr>
        <p:spPr>
          <a:xfrm>
            <a:off x="9573361" y="943118"/>
            <a:ext cx="746449" cy="102637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AB3B4-9BA8-8E03-D2B9-AFDC82DE9BA8}"/>
              </a:ext>
            </a:extLst>
          </p:cNvPr>
          <p:cNvSpPr txBox="1"/>
          <p:nvPr/>
        </p:nvSpPr>
        <p:spPr>
          <a:xfrm>
            <a:off x="10359822" y="619952"/>
            <a:ext cx="706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kern="1200" dirty="0">
                <a:solidFill>
                  <a:schemeClr val="tx2"/>
                </a:solidFill>
                <a:ea typeface="+mj-ea"/>
                <a:cs typeface="+mj-cs"/>
              </a:rPr>
              <a:t>(1)</a:t>
            </a:r>
            <a:endParaRPr lang="ar-EG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8D81C31-76ED-AFB7-235A-B8F9EC6F8208}"/>
                  </a:ext>
                </a:extLst>
              </p14:cNvPr>
              <p14:cNvContentPartPr/>
              <p14:nvPr/>
            </p14:nvContentPartPr>
            <p14:xfrm>
              <a:off x="1652080" y="4353427"/>
              <a:ext cx="5728320" cy="26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8D81C31-76ED-AFB7-235A-B8F9EC6F82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4440" y="4335787"/>
                <a:ext cx="576396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A5D8581-CFEC-4269-289D-1AE4CC351E4A}"/>
              </a:ext>
            </a:extLst>
          </p:cNvPr>
          <p:cNvGrpSpPr/>
          <p:nvPr/>
        </p:nvGrpSpPr>
        <p:grpSpPr>
          <a:xfrm>
            <a:off x="1216120" y="2827027"/>
            <a:ext cx="7239960" cy="3884040"/>
            <a:chOff x="1216120" y="2827027"/>
            <a:chExt cx="7239960" cy="38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B8B7CD5-3F32-D6E0-54EF-8A214DAAA4E7}"/>
                    </a:ext>
                  </a:extLst>
                </p14:cNvPr>
                <p14:cNvContentPartPr/>
                <p14:nvPr/>
              </p14:nvContentPartPr>
              <p14:xfrm>
                <a:off x="7580200" y="2835307"/>
                <a:ext cx="875880" cy="1425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B8B7CD5-3F32-D6E0-54EF-8A214DAAA4E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62200" y="2817307"/>
                  <a:ext cx="911520" cy="14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D9F570B-8E2D-3BE7-2D84-C44042D2CD36}"/>
                    </a:ext>
                  </a:extLst>
                </p14:cNvPr>
                <p14:cNvContentPartPr/>
                <p14:nvPr/>
              </p14:nvContentPartPr>
              <p14:xfrm>
                <a:off x="7449160" y="2827027"/>
                <a:ext cx="915840" cy="1425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D9F570B-8E2D-3BE7-2D84-C44042D2CD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1160" y="2809027"/>
                  <a:ext cx="951480" cy="14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DB2BDF2-C310-4D53-9434-64F2BB1E4D12}"/>
                    </a:ext>
                  </a:extLst>
                </p14:cNvPr>
                <p14:cNvContentPartPr/>
                <p14:nvPr/>
              </p14:nvContentPartPr>
              <p14:xfrm>
                <a:off x="6971080" y="4202587"/>
                <a:ext cx="26280" cy="2152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DB2BDF2-C310-4D53-9434-64F2BB1E4D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53440" y="4184947"/>
                  <a:ext cx="61920" cy="21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91539E4-B2AA-FF89-7261-2E43FE3AE09B}"/>
                    </a:ext>
                  </a:extLst>
                </p14:cNvPr>
                <p14:cNvContentPartPr/>
                <p14:nvPr/>
              </p14:nvContentPartPr>
              <p14:xfrm>
                <a:off x="1411960" y="4227787"/>
                <a:ext cx="257400" cy="2483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91539E4-B2AA-FF89-7261-2E43FE3AE09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93960" y="4209787"/>
                  <a:ext cx="293040" cy="25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5062363-EA4D-A3D5-D68E-FC56D825EF6C}"/>
                    </a:ext>
                  </a:extLst>
                </p14:cNvPr>
                <p14:cNvContentPartPr/>
                <p14:nvPr/>
              </p14:nvContentPartPr>
              <p14:xfrm>
                <a:off x="1216120" y="6343147"/>
                <a:ext cx="5770800" cy="99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5062363-EA4D-A3D5-D68E-FC56D825EF6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98480" y="6325147"/>
                  <a:ext cx="5806440" cy="13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978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6ACAD-AFE1-4E50-C381-4C497F1AD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normal distribution&#10;&#10;Description automatically generated">
            <a:extLst>
              <a:ext uri="{FF2B5EF4-FFF2-40B4-BE49-F238E27FC236}">
                <a16:creationId xmlns:a16="http://schemas.microsoft.com/office/drawing/2014/main" id="{857ECE07-4586-A84C-17E0-5AE7969F51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" t="5578" r="5915" b="9251"/>
          <a:stretch/>
        </p:blipFill>
        <p:spPr>
          <a:xfrm>
            <a:off x="494523" y="508518"/>
            <a:ext cx="9983755" cy="58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06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B8505-B548-8505-803E-522BEB98D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normal distribution&#10;&#10;Description automatically generated">
            <a:extLst>
              <a:ext uri="{FF2B5EF4-FFF2-40B4-BE49-F238E27FC236}">
                <a16:creationId xmlns:a16="http://schemas.microsoft.com/office/drawing/2014/main" id="{9E47B40D-267C-AF64-379D-86A757D841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4367" r="5736" b="8006"/>
          <a:stretch/>
        </p:blipFill>
        <p:spPr>
          <a:xfrm>
            <a:off x="877078" y="485191"/>
            <a:ext cx="10123714" cy="608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60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1B50E-D7F5-7960-0319-6F28CCE5B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3DF95580-9D50-2EC1-EC5E-F714B111E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3" t="3669" r="4902" b="10826"/>
          <a:stretch/>
        </p:blipFill>
        <p:spPr>
          <a:xfrm>
            <a:off x="888891" y="428951"/>
            <a:ext cx="9890620" cy="5863904"/>
          </a:xfrm>
          <a:prstGeom prst="rect">
            <a:avLst/>
          </a:prstGeom>
        </p:spPr>
      </p:pic>
      <p:pic>
        <p:nvPicPr>
          <p:cNvPr id="2" name="Picture 1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0128CBEB-9C87-D1BB-A249-1621D5661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448" y="742425"/>
            <a:ext cx="3112984" cy="165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03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AF293673-8ABA-4EE0-39A3-B1C171A3AB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" t="11293" r="4061" b="8869"/>
          <a:stretch/>
        </p:blipFill>
        <p:spPr>
          <a:xfrm>
            <a:off x="1232610" y="300463"/>
            <a:ext cx="9726779" cy="576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9FD8F-8A1F-A50C-91E1-37D674A18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297856F5-A511-3DD9-69A6-05789FC093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" t="12245" r="4061" b="8869"/>
          <a:stretch/>
        </p:blipFill>
        <p:spPr>
          <a:xfrm>
            <a:off x="1221940" y="245502"/>
            <a:ext cx="9748119" cy="5709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3051E8-FD66-8093-3E31-DC62988B5354}"/>
              </a:ext>
            </a:extLst>
          </p:cNvPr>
          <p:cNvSpPr txBox="1"/>
          <p:nvPr/>
        </p:nvSpPr>
        <p:spPr>
          <a:xfrm>
            <a:off x="586202" y="5015376"/>
            <a:ext cx="9748118" cy="369332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1"/>
            </a:bgClr>
          </a:pattFill>
          <a:ln>
            <a:noFill/>
          </a:ln>
          <a:effectLst>
            <a:glow rad="127000">
              <a:schemeClr val="bg1"/>
            </a:glo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Z-score               -3                     -2                     -1                      0                       1                       2                      3</a:t>
            </a:r>
            <a:endParaRPr lang="ar-EG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687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BED24-15F2-563F-B975-59208BD2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570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9D8090-C10F-634C-827A-F98DD2A9C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41" y="823549"/>
            <a:ext cx="908811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85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5006E4-3CFC-7E08-F155-708BD2F1F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5" y="0"/>
            <a:ext cx="10958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C7F87A-6388-C1C8-28FA-508786E19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71" y="0"/>
            <a:ext cx="9923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71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507A99-BD2B-D4AB-0E75-C6F5CFBBA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88" y="0"/>
            <a:ext cx="10379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53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7D5DEF-37C6-3306-E489-7A781F63A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580627"/>
            <a:ext cx="10640910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70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D227BD-6D79-FC83-8475-54972ECEF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87" y="1066470"/>
            <a:ext cx="10212225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91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762</Words>
  <Application>Microsoft Office PowerPoint</Application>
  <PresentationFormat>Widescreen</PresentationFormat>
  <Paragraphs>37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Söhne</vt:lpstr>
      <vt:lpstr>Office Theme</vt:lpstr>
      <vt:lpstr>PowerPoint Presentation</vt:lpstr>
      <vt:lpstr>What’s The Problem with the Normal Equation ? </vt:lpstr>
      <vt:lpstr>                   ԑ^T ԑ  =  y^T y  -  2 〖" β" 〗^T x^T y  + 〖" β" 〗^T x^T x "β"  So, the derivative will be :  (∂(ԑ^T ԑ))/∂"β"   =  -  2 x^T y  +  2 x^T x "β"  =  0  〖∴ x〗^T x "β"  = x^T y   ∴  "β"  = 〖(〖 x〗^T x )〗^(-1)  x^T y        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Rate Effect :</vt:lpstr>
      <vt:lpstr>It aims to minimize a function by iteratively moving in the direction of steepest descent of the function's gradient.</vt:lpstr>
      <vt:lpstr>PowerPoint Presentation</vt:lpstr>
      <vt:lpstr> "β" □(≔) "β"- 𝛼  1/2m   (∂  )/∂"w"   J("β")</vt:lpstr>
      <vt:lpstr> "w"  □(≔)  "w" - 𝛼  1/2m   (∂  )/∂"w"   J("w" , b)</vt:lpstr>
      <vt:lpstr>PowerPoint Presentation</vt:lpstr>
      <vt:lpstr>PowerPoint Presentation</vt:lpstr>
      <vt:lpstr>                ԑ^T ԑ  =  y^T y  -  2 〖" β" 〗^T x^T y  + 〖" β" 〗^T x^T x "β" For Ridge Regression : we add the regularization term   Ω(β) = α ‖"β" ‖^2    to eq. 1 :  J(β; x, y) = y^T y  -  2 〖" β" 〗^T x^T y  + 〖" β" 〗^T x^T x "β"  +  α "β" ^Tβ   So, the derivative will be :  (∂("J" ))/∂"β"   =  -  2 x^T y  +  2 x^T x "β"  + 2 λ β                   </vt:lpstr>
      <vt:lpstr>                   ԑ^T ԑ  =  y^T y  -  2 〖" β" 〗^T x^T y  + 〖" β" 〗^T x^T x "β" For Lasso Regression : we add the regularization term   Ω(β) = α ‖"β" ‖    to eq. 1 :  J(β; x, y) = y^T y  -  2 〖" β" 〗^T x^T y  + 〖" β" 〗^T x^T x "β"  + α ‖"β" ‖  So, the derivative will be :                     for "β" &gt; 0                                                         for "β" &lt; 0 (∂("J" ))/∂"β"   =  -  2 x^T y  +  2 x^T x "β"  + α =  0                (∂("J" ))/∂"β"   =  -  2 x^T y  +  2 x^T x "β"  - α =  0   (∂("J" ))/∂"β"   =  -  2 x^T y  +  2 x^T x "β"  + α sign("β")  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Scaling by Normalization ( min max scaling )</vt:lpstr>
      <vt:lpstr>Left &amp; Right Skewed distributions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حسين عادل صبري عبدالرحمن</dc:creator>
  <cp:lastModifiedBy>Ahmed Rady</cp:lastModifiedBy>
  <cp:revision>19</cp:revision>
  <dcterms:created xsi:type="dcterms:W3CDTF">2024-02-18T14:27:10Z</dcterms:created>
  <dcterms:modified xsi:type="dcterms:W3CDTF">2024-02-23T17:46:22Z</dcterms:modified>
</cp:coreProperties>
</file>